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22" r:id="rId2"/>
    <p:sldId id="276" r:id="rId3"/>
    <p:sldId id="277"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1D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4619" autoAdjust="0"/>
  </p:normalViewPr>
  <p:slideViewPr>
    <p:cSldViewPr snapToGrid="0" snapToObjects="1">
      <p:cViewPr>
        <p:scale>
          <a:sx n="100" d="100"/>
          <a:sy n="100" d="100"/>
        </p:scale>
        <p:origin x="590" y="113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5.0'!$D$23:$D$24</c:f>
              <c:strCache>
                <c:ptCount val="2"/>
                <c:pt idx="0">
                  <c:v>Goal</c:v>
                </c:pt>
                <c:pt idx="1">
                  <c:v>Total</c:v>
                </c:pt>
              </c:strCache>
            </c:strRef>
          </c:cat>
          <c:val>
            <c:numRef>
              <c:f>'4.0 and 5.0'!$I$47:$I$48</c:f>
              <c:numCache>
                <c:formatCode>General</c:formatCode>
                <c:ptCount val="2"/>
                <c:pt idx="0">
                  <c:v>20</c:v>
                </c:pt>
                <c:pt idx="1">
                  <c:v>24</c:v>
                </c:pt>
              </c:numCache>
            </c:numRef>
          </c:val>
        </c:ser>
        <c:ser>
          <c:idx val="1"/>
          <c:order val="1"/>
          <c:tx>
            <c:v>Trial 1</c:v>
          </c:tx>
          <c:spPr>
            <a:solidFill>
              <a:srgbClr val="D99694"/>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5.0'!$I$23:$I$24</c:f>
              <c:numCache>
                <c:formatCode>General</c:formatCode>
                <c:ptCount val="2"/>
                <c:pt idx="0">
                  <c:v>20</c:v>
                </c:pt>
                <c:pt idx="1">
                  <c:v>13</c:v>
                </c:pt>
              </c:numCache>
            </c:numRef>
          </c:val>
        </c:ser>
        <c:dLbls>
          <c:showLegendKey val="0"/>
          <c:showVal val="1"/>
          <c:showCatName val="0"/>
          <c:showSerName val="0"/>
          <c:showPercent val="0"/>
          <c:showBubbleSize val="0"/>
        </c:dLbls>
        <c:gapWidth val="150"/>
        <c:axId val="100325632"/>
        <c:axId val="101253120"/>
      </c:barChart>
      <c:catAx>
        <c:axId val="100325632"/>
        <c:scaling>
          <c:orientation val="minMax"/>
        </c:scaling>
        <c:delete val="0"/>
        <c:axPos val="l"/>
        <c:numFmt formatCode="General" sourceLinked="1"/>
        <c:majorTickMark val="out"/>
        <c:minorTickMark val="none"/>
        <c:tickLblPos val="nextTo"/>
        <c:spPr>
          <a:ln w="3175">
            <a:solidFill>
              <a:srgbClr val="808080"/>
            </a:solidFill>
            <a:prstDash val="solid"/>
          </a:ln>
        </c:spPr>
        <c:crossAx val="101253120"/>
        <c:crosses val="autoZero"/>
        <c:auto val="1"/>
        <c:lblAlgn val="ctr"/>
        <c:lblOffset val="100"/>
        <c:noMultiLvlLbl val="0"/>
      </c:catAx>
      <c:valAx>
        <c:axId val="101253120"/>
        <c:scaling>
          <c:orientation val="minMax"/>
          <c:max val="25"/>
        </c:scaling>
        <c:delete val="0"/>
        <c:axPos val="b"/>
        <c:numFmt formatCode="General" sourceLinked="1"/>
        <c:majorTickMark val="out"/>
        <c:minorTickMark val="none"/>
        <c:tickLblPos val="nextTo"/>
        <c:spPr>
          <a:ln w="3175">
            <a:solidFill>
              <a:srgbClr val="808080"/>
            </a:solidFill>
            <a:prstDash val="solid"/>
          </a:ln>
        </c:spPr>
        <c:crossAx val="100325632"/>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5.0'!$B$27:$B$30</c:f>
              <c:strCache>
                <c:ptCount val="4"/>
                <c:pt idx="0">
                  <c:v>Creative Management</c:v>
                </c:pt>
                <c:pt idx="1">
                  <c:v>Emotional*</c:v>
                </c:pt>
                <c:pt idx="2">
                  <c:v>Daily Problem Solving</c:v>
                </c:pt>
                <c:pt idx="3">
                  <c:v>Role Model</c:v>
                </c:pt>
              </c:strCache>
            </c:strRef>
          </c:cat>
          <c:val>
            <c:numRef>
              <c:f>'4.0 and 5.0'!$I$51:$I$54</c:f>
              <c:numCache>
                <c:formatCode>General</c:formatCode>
                <c:ptCount val="4"/>
                <c:pt idx="0">
                  <c:v>5</c:v>
                </c:pt>
                <c:pt idx="1">
                  <c:v>8</c:v>
                </c:pt>
                <c:pt idx="2">
                  <c:v>5</c:v>
                </c:pt>
                <c:pt idx="3">
                  <c:v>6</c:v>
                </c:pt>
              </c:numCache>
            </c:numRef>
          </c:val>
        </c:ser>
        <c:ser>
          <c:idx val="1"/>
          <c:order val="1"/>
          <c:tx>
            <c:v>Trial 1</c:v>
          </c:tx>
          <c:spPr>
            <a:solidFill>
              <a:srgbClr val="D99694"/>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5.0'!$I$27:$I$30</c:f>
              <c:numCache>
                <c:formatCode>General</c:formatCode>
                <c:ptCount val="4"/>
                <c:pt idx="0">
                  <c:v>4</c:v>
                </c:pt>
                <c:pt idx="1">
                  <c:v>3</c:v>
                </c:pt>
                <c:pt idx="2">
                  <c:v>4</c:v>
                </c:pt>
                <c:pt idx="3">
                  <c:v>2</c:v>
                </c:pt>
              </c:numCache>
            </c:numRef>
          </c:val>
        </c:ser>
        <c:dLbls>
          <c:showLegendKey val="0"/>
          <c:showVal val="1"/>
          <c:showCatName val="0"/>
          <c:showSerName val="0"/>
          <c:showPercent val="0"/>
          <c:showBubbleSize val="0"/>
        </c:dLbls>
        <c:gapWidth val="150"/>
        <c:axId val="101312000"/>
        <c:axId val="101313536"/>
      </c:barChart>
      <c:catAx>
        <c:axId val="101312000"/>
        <c:scaling>
          <c:orientation val="minMax"/>
        </c:scaling>
        <c:delete val="0"/>
        <c:axPos val="l"/>
        <c:numFmt formatCode="General" sourceLinked="1"/>
        <c:majorTickMark val="out"/>
        <c:minorTickMark val="none"/>
        <c:tickLblPos val="nextTo"/>
        <c:spPr>
          <a:ln w="3175">
            <a:solidFill>
              <a:srgbClr val="808080"/>
            </a:solidFill>
            <a:prstDash val="solid"/>
          </a:ln>
        </c:spPr>
        <c:crossAx val="101313536"/>
        <c:crosses val="autoZero"/>
        <c:auto val="1"/>
        <c:lblAlgn val="ctr"/>
        <c:lblOffset val="100"/>
        <c:noMultiLvlLbl val="0"/>
      </c:catAx>
      <c:valAx>
        <c:axId val="101313536"/>
        <c:scaling>
          <c:orientation val="minMax"/>
        </c:scaling>
        <c:delete val="0"/>
        <c:axPos val="b"/>
        <c:numFmt formatCode="General" sourceLinked="1"/>
        <c:majorTickMark val="out"/>
        <c:minorTickMark val="none"/>
        <c:tickLblPos val="nextTo"/>
        <c:spPr>
          <a:ln w="3175">
            <a:solidFill>
              <a:srgbClr val="808080"/>
            </a:solidFill>
            <a:prstDash val="solid"/>
          </a:ln>
        </c:spPr>
        <c:crossAx val="10131200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5.0'!$D$39:$D$42</c:f>
              <c:strCache>
                <c:ptCount val="4"/>
                <c:pt idx="0">
                  <c:v>Feedback &amp; Coaching</c:v>
                </c:pt>
                <c:pt idx="1">
                  <c:v>Measurement &amp; Direction</c:v>
                </c:pt>
                <c:pt idx="2">
                  <c:v>Providing Resources</c:v>
                </c:pt>
                <c:pt idx="3">
                  <c:v>Support for Change*</c:v>
                </c:pt>
              </c:strCache>
            </c:strRef>
          </c:cat>
          <c:val>
            <c:numRef>
              <c:f>'4.0 and 5.0'!$I$63:$I$66</c:f>
              <c:numCache>
                <c:formatCode>General</c:formatCode>
                <c:ptCount val="4"/>
                <c:pt idx="0">
                  <c:v>5</c:v>
                </c:pt>
                <c:pt idx="1">
                  <c:v>4</c:v>
                </c:pt>
                <c:pt idx="2">
                  <c:v>6</c:v>
                </c:pt>
                <c:pt idx="3">
                  <c:v>5</c:v>
                </c:pt>
              </c:numCache>
            </c:numRef>
          </c:val>
        </c:ser>
        <c:ser>
          <c:idx val="1"/>
          <c:order val="1"/>
          <c:tx>
            <c:v>Trial 1</c:v>
          </c:tx>
          <c:spPr>
            <a:solidFill>
              <a:srgbClr val="C3D69B"/>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5.0'!$A$39:$A$42</c:f>
              <c:strCache>
                <c:ptCount val="4"/>
                <c:pt idx="0">
                  <c:v>Feedback &amp; Coaching*</c:v>
                </c:pt>
                <c:pt idx="1">
                  <c:v>Measurement &amp; Direction</c:v>
                </c:pt>
                <c:pt idx="2">
                  <c:v>Providing Resources</c:v>
                </c:pt>
                <c:pt idx="3">
                  <c:v>Support for Change</c:v>
                </c:pt>
              </c:strCache>
            </c:strRef>
          </c:cat>
          <c:val>
            <c:numRef>
              <c:f>'4.0 and 5.0'!$I$39:$I$42</c:f>
              <c:numCache>
                <c:formatCode>General</c:formatCode>
                <c:ptCount val="4"/>
                <c:pt idx="0">
                  <c:v>3</c:v>
                </c:pt>
                <c:pt idx="1">
                  <c:v>3</c:v>
                </c:pt>
                <c:pt idx="2">
                  <c:v>7</c:v>
                </c:pt>
                <c:pt idx="3">
                  <c:v>4</c:v>
                </c:pt>
              </c:numCache>
            </c:numRef>
          </c:val>
        </c:ser>
        <c:dLbls>
          <c:showLegendKey val="0"/>
          <c:showVal val="1"/>
          <c:showCatName val="0"/>
          <c:showSerName val="0"/>
          <c:showPercent val="0"/>
          <c:showBubbleSize val="0"/>
        </c:dLbls>
        <c:gapWidth val="150"/>
        <c:axId val="101745024"/>
        <c:axId val="101746560"/>
      </c:barChart>
      <c:catAx>
        <c:axId val="101745024"/>
        <c:scaling>
          <c:orientation val="minMax"/>
        </c:scaling>
        <c:delete val="0"/>
        <c:axPos val="l"/>
        <c:numFmt formatCode="General" sourceLinked="1"/>
        <c:majorTickMark val="out"/>
        <c:minorTickMark val="none"/>
        <c:tickLblPos val="nextTo"/>
        <c:spPr>
          <a:ln w="3175">
            <a:solidFill>
              <a:srgbClr val="808080"/>
            </a:solidFill>
            <a:prstDash val="solid"/>
          </a:ln>
        </c:spPr>
        <c:crossAx val="101746560"/>
        <c:crosses val="autoZero"/>
        <c:auto val="1"/>
        <c:lblAlgn val="ctr"/>
        <c:lblOffset val="100"/>
        <c:noMultiLvlLbl val="0"/>
      </c:catAx>
      <c:valAx>
        <c:axId val="101746560"/>
        <c:scaling>
          <c:orientation val="minMax"/>
          <c:max val="10"/>
        </c:scaling>
        <c:delete val="0"/>
        <c:axPos val="b"/>
        <c:numFmt formatCode="General" sourceLinked="1"/>
        <c:majorTickMark val="out"/>
        <c:minorTickMark val="none"/>
        <c:tickLblPos val="nextTo"/>
        <c:spPr>
          <a:ln w="3175">
            <a:solidFill>
              <a:srgbClr val="808080"/>
            </a:solidFill>
            <a:prstDash val="solid"/>
          </a:ln>
        </c:spPr>
        <c:crossAx val="101745024"/>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5.0'!$D$35:$D$36</c:f>
              <c:strCache>
                <c:ptCount val="2"/>
                <c:pt idx="0">
                  <c:v>Goal</c:v>
                </c:pt>
                <c:pt idx="1">
                  <c:v>Total</c:v>
                </c:pt>
              </c:strCache>
            </c:strRef>
          </c:cat>
          <c:val>
            <c:numRef>
              <c:f>'4.0 and 5.0'!$I$59:$I$60</c:f>
              <c:numCache>
                <c:formatCode>General</c:formatCode>
                <c:ptCount val="2"/>
                <c:pt idx="0" formatCode="0">
                  <c:v>20</c:v>
                </c:pt>
                <c:pt idx="1">
                  <c:v>20</c:v>
                </c:pt>
              </c:numCache>
            </c:numRef>
          </c:val>
        </c:ser>
        <c:ser>
          <c:idx val="1"/>
          <c:order val="1"/>
          <c:tx>
            <c:v>Trial 1</c:v>
          </c:tx>
          <c:spPr>
            <a:solidFill>
              <a:srgbClr val="C3D69B"/>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5.0'!$I$35:$I$36</c:f>
              <c:numCache>
                <c:formatCode>General</c:formatCode>
                <c:ptCount val="2"/>
                <c:pt idx="0" formatCode="0">
                  <c:v>20</c:v>
                </c:pt>
                <c:pt idx="1">
                  <c:v>17</c:v>
                </c:pt>
              </c:numCache>
            </c:numRef>
          </c:val>
        </c:ser>
        <c:dLbls>
          <c:showLegendKey val="0"/>
          <c:showVal val="1"/>
          <c:showCatName val="0"/>
          <c:showSerName val="0"/>
          <c:showPercent val="0"/>
          <c:showBubbleSize val="0"/>
        </c:dLbls>
        <c:gapWidth val="150"/>
        <c:axId val="101768576"/>
        <c:axId val="102118528"/>
      </c:barChart>
      <c:catAx>
        <c:axId val="101768576"/>
        <c:scaling>
          <c:orientation val="minMax"/>
        </c:scaling>
        <c:delete val="0"/>
        <c:axPos val="l"/>
        <c:numFmt formatCode="General" sourceLinked="1"/>
        <c:majorTickMark val="out"/>
        <c:minorTickMark val="none"/>
        <c:tickLblPos val="nextTo"/>
        <c:spPr>
          <a:ln w="3175">
            <a:solidFill>
              <a:srgbClr val="808080"/>
            </a:solidFill>
            <a:prstDash val="solid"/>
          </a:ln>
        </c:spPr>
        <c:crossAx val="102118528"/>
        <c:crosses val="autoZero"/>
        <c:auto val="1"/>
        <c:lblAlgn val="ctr"/>
        <c:lblOffset val="100"/>
        <c:noMultiLvlLbl val="0"/>
      </c:catAx>
      <c:valAx>
        <c:axId val="102118528"/>
        <c:scaling>
          <c:orientation val="minMax"/>
          <c:min val="0"/>
        </c:scaling>
        <c:delete val="0"/>
        <c:axPos val="b"/>
        <c:numFmt formatCode="0" sourceLinked="1"/>
        <c:majorTickMark val="out"/>
        <c:minorTickMark val="none"/>
        <c:tickLblPos val="nextTo"/>
        <c:spPr>
          <a:ln w="3175">
            <a:solidFill>
              <a:srgbClr val="808080"/>
            </a:solidFill>
            <a:prstDash val="solid"/>
          </a:ln>
        </c:spPr>
        <c:crossAx val="101768576"/>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7FF40-C938-4B78-AC81-BF1E5E0688D4}"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7FF40-C938-4B78-AC81-BF1E5E0688D4}"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7FF40-C938-4B78-AC81-BF1E5E0688D4}"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F107FF40-C938-4B78-AC81-BF1E5E0688D4}"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3FD5FDE8-AADD-4736-986C-B859EB350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chart" Target="../charts/chart4.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Feedback Template, </a:t>
            </a:r>
            <a:r>
              <a:rPr lang="en-US" b="1" smtClean="0"/>
              <a:t>Trial 2</a:t>
            </a:r>
            <a:endParaRPr lang="en-US" b="1" dirty="0" smtClean="0"/>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a:t>
            </a:r>
            <a:r>
              <a:rPr lang="en-US" b="0" i="1"/>
              <a:t>Tracking </a:t>
            </a:r>
            <a:r>
              <a:rPr lang="en-US" b="0" i="1"/>
              <a:t>Paper Version</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5851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4"/>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6" name="TextBox 15"/>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19" name="TextBox 18"/>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a:t>
            </a:r>
            <a:r>
              <a:rPr lang="en-US" sz="1500" b="1" dirty="0" smtClean="0">
                <a:solidFill>
                  <a:srgbClr val="FF0000"/>
                </a:solidFill>
              </a:rPr>
              <a:t>note areas of improvement if applicable.</a:t>
            </a:r>
            <a:endParaRPr lang="en-US" sz="1500" b="1" dirty="0">
              <a:solidFill>
                <a:srgbClr val="FF0000"/>
              </a:solidFill>
            </a:endParaRPr>
          </a:p>
        </p:txBody>
      </p:sp>
      <p:graphicFrame>
        <p:nvGraphicFramePr>
          <p:cNvPr id="21" name="Chart 20"/>
          <p:cNvGraphicFramePr>
            <a:graphicFrameLocks/>
          </p:cNvGraphicFramePr>
          <p:nvPr>
            <p:extLst>
              <p:ext uri="{D42A27DB-BD31-4B8C-83A1-F6EECF244321}">
                <p14:modId xmlns:p14="http://schemas.microsoft.com/office/powerpoint/2010/main" val="4206493007"/>
              </p:ext>
            </p:extLst>
          </p:nvPr>
        </p:nvGraphicFramePr>
        <p:xfrm>
          <a:off x="4665980" y="1474943"/>
          <a:ext cx="4025900" cy="2421467"/>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44 supportive behaviors </a:t>
            </a:r>
            <a:r>
              <a:rPr lang="en-US" sz="1600" dirty="0">
                <a:latin typeface="Cambria"/>
                <a:cs typeface="Cambria"/>
              </a:rPr>
              <a:t>on your iPod during</a:t>
            </a:r>
            <a:r>
              <a:rPr lang="en-US" sz="1600" dirty="0" smtClean="0">
                <a:latin typeface="Cambria"/>
                <a:cs typeface="Cambria"/>
              </a:rPr>
              <a:t> Trial 2 </a:t>
            </a:r>
            <a:r>
              <a:rPr lang="en-US" sz="1600" dirty="0">
                <a:latin typeface="Cambria"/>
                <a:cs typeface="Cambria"/>
              </a:rPr>
              <a:t>of</a:t>
            </a:r>
            <a:r>
              <a:rPr lang="en-US" sz="1600" dirty="0" smtClean="0">
                <a:latin typeface="Cambria"/>
                <a:cs typeface="Cambria"/>
              </a:rPr>
              <a:t> weSupport Tracking. Combined with Trial 1, you recorded 74 supportive behaviors.  Thank you for the time you spent tracking and working to increase the support you provide for the people you manage. </a:t>
            </a:r>
            <a:endParaRPr lang="en-US" sz="1600" dirty="0">
              <a:latin typeface="Cambria"/>
              <a:cs typeface="Cambria"/>
            </a:endParaRPr>
          </a:p>
        </p:txBody>
      </p:sp>
      <p:sp>
        <p:nvSpPr>
          <p:cNvPr id="23" name="TextBox 22"/>
          <p:cNvSpPr txBox="1"/>
          <p:nvPr/>
        </p:nvSpPr>
        <p:spPr>
          <a:xfrm>
            <a:off x="4894580" y="418338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smtClean="0">
                <a:latin typeface="Cambria"/>
                <a:cs typeface="Cambria"/>
              </a:rPr>
              <a:t> In this area you had an increase in the overall amount of support you provided between Trial 1 and Trial 2.  You had increases in each type of support during Trial 2, while Emotional support was your strongest area.</a:t>
            </a:r>
            <a:endParaRPr lang="en-US" sz="1600" dirty="0">
              <a:latin typeface="Cambria"/>
              <a:cs typeface="Cambria"/>
            </a:endParaRPr>
          </a:p>
        </p:txBody>
      </p:sp>
      <p:graphicFrame>
        <p:nvGraphicFramePr>
          <p:cNvPr id="24" name="Chart 23"/>
          <p:cNvGraphicFramePr>
            <a:graphicFrameLocks/>
          </p:cNvGraphicFramePr>
          <p:nvPr>
            <p:extLst>
              <p:ext uri="{D42A27DB-BD31-4B8C-83A1-F6EECF244321}">
                <p14:modId xmlns:p14="http://schemas.microsoft.com/office/powerpoint/2010/main" val="1984505284"/>
              </p:ext>
            </p:extLst>
          </p:nvPr>
        </p:nvGraphicFramePr>
        <p:xfrm>
          <a:off x="355600" y="3896409"/>
          <a:ext cx="4013200" cy="2421467"/>
        </p:xfrm>
        <a:graphic>
          <a:graphicData uri="http://schemas.openxmlformats.org/drawingml/2006/chart">
            <c:chart xmlns:c="http://schemas.openxmlformats.org/drawingml/2006/chart" xmlns:r="http://schemas.openxmlformats.org/officeDocument/2006/relationships" r:id="rId6"/>
          </a:graphicData>
        </a:graphic>
      </p:graphicFrame>
      <p:sp>
        <p:nvSpPr>
          <p:cNvPr id="17" name="TextBox 16"/>
          <p:cNvSpPr txBox="1"/>
          <p:nvPr/>
        </p:nvSpPr>
        <p:spPr>
          <a:xfrm>
            <a:off x="350010" y="3588723"/>
            <a:ext cx="4589136"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Trial 2 Excel file.</a:t>
            </a:r>
            <a:endParaRPr lang="en-US"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graphicFrame>
        <p:nvGraphicFramePr>
          <p:cNvPr id="25" name="Chart 24"/>
          <p:cNvGraphicFramePr>
            <a:graphicFrameLocks/>
          </p:cNvGraphicFramePr>
          <p:nvPr>
            <p:extLst>
              <p:ext uri="{D42A27DB-BD31-4B8C-83A1-F6EECF244321}">
                <p14:modId xmlns:p14="http://schemas.microsoft.com/office/powerpoint/2010/main" val="1150038416"/>
              </p:ext>
            </p:extLst>
          </p:nvPr>
        </p:nvGraphicFramePr>
        <p:xfrm>
          <a:off x="350010" y="3621352"/>
          <a:ext cx="4013200" cy="24214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p:cNvGraphicFramePr>
            <a:graphicFrameLocks/>
          </p:cNvGraphicFramePr>
          <p:nvPr>
            <p:extLst>
              <p:ext uri="{D42A27DB-BD31-4B8C-83A1-F6EECF244321}">
                <p14:modId xmlns:p14="http://schemas.microsoft.com/office/powerpoint/2010/main" val="777998193"/>
              </p:ext>
            </p:extLst>
          </p:nvPr>
        </p:nvGraphicFramePr>
        <p:xfrm>
          <a:off x="4762500" y="1468967"/>
          <a:ext cx="4013200" cy="2421466"/>
        </p:xfrm>
        <a:graphic>
          <a:graphicData uri="http://schemas.openxmlformats.org/drawingml/2006/chart">
            <c:chart xmlns:c="http://schemas.openxmlformats.org/drawingml/2006/chart" xmlns:r="http://schemas.openxmlformats.org/officeDocument/2006/relationships" r:id="rId4"/>
          </a:graphicData>
        </a:graphic>
      </p:graphicFrame>
      <p:pic>
        <p:nvPicPr>
          <p:cNvPr id="15" name="Picture 14" descr="rowe_art_element_G3"/>
          <p:cNvPicPr/>
          <p:nvPr/>
        </p:nvPicPr>
        <p:blipFill>
          <a:blip r:embed="rId5"/>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6"/>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2" name="TextBox 11"/>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6" name="TextBox 15"/>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20" name="TextBox 19"/>
          <p:cNvSpPr txBox="1"/>
          <p:nvPr/>
        </p:nvSpPr>
        <p:spPr>
          <a:xfrm>
            <a:off x="350010" y="3309323"/>
            <a:ext cx="45013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Trial 2 Excel file.</a:t>
            </a:r>
            <a:endParaRPr lang="en-US" b="1" dirty="0">
              <a:solidFill>
                <a:srgbClr val="FF0000"/>
              </a:solidFill>
            </a:endParaRPr>
          </a:p>
        </p:txBody>
      </p:sp>
      <p:sp>
        <p:nvSpPr>
          <p:cNvPr id="21" name="TextBox 20"/>
          <p:cNvSpPr txBox="1"/>
          <p:nvPr/>
        </p:nvSpPr>
        <p:spPr>
          <a:xfrm>
            <a:off x="190500" y="60706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note areas of improvement if applicable</a:t>
            </a:r>
            <a:r>
              <a:rPr lang="en-US" sz="1500" b="1" dirty="0" smtClean="0">
                <a:solidFill>
                  <a:srgbClr val="FF0000"/>
                </a:solidFill>
              </a:rPr>
              <a:t>.</a:t>
            </a:r>
            <a:endParaRPr lang="en-US" sz="1500" b="1" dirty="0">
              <a:solidFill>
                <a:srgbClr val="FF0000"/>
              </a:solidFill>
            </a:endParaRPr>
          </a:p>
        </p:txBody>
      </p:sp>
      <p:sp>
        <p:nvSpPr>
          <p:cNvPr id="23" name="TextBox 22"/>
          <p:cNvSpPr txBox="1"/>
          <p:nvPr/>
        </p:nvSpPr>
        <p:spPr>
          <a:xfrm>
            <a:off x="355600" y="14478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 in the amount of support you provided for employees during Trial 2. You had increases in Support for Change, Measurement &amp; Direction, and Feedback &amp; Coaching during Trial 2.</a:t>
            </a:r>
            <a:endParaRPr lang="en-US" sz="1600" dirty="0">
              <a:latin typeface="Cambria"/>
              <a:cs typeface="Cambria"/>
            </a:endParaRPr>
          </a:p>
        </p:txBody>
      </p:sp>
      <p:sp>
        <p:nvSpPr>
          <p:cNvPr id="27" name="TextBox 26"/>
          <p:cNvSpPr txBox="1"/>
          <p:nvPr/>
        </p:nvSpPr>
        <p:spPr>
          <a:xfrm>
            <a:off x="4975098" y="39680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similar effort in providing and tracking Performance Support and Family and Personal Support over both trials.  We encourage you to maintain this balance, and encourage all supervisors to continue to provide high levels of support for employees’ personal lives and job performance in the future.</a:t>
            </a:r>
            <a:endParaRPr lang="en-US" sz="1600" dirty="0">
              <a:latin typeface="Cambria"/>
              <a:cs typeface="Cambri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730397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782345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772824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775054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5045</TotalTime>
  <Words>3990</Words>
  <Application>Microsoft Office PowerPoint</Application>
  <PresentationFormat>Letter Paper (8.5x11 in)</PresentationFormat>
  <Paragraphs>191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138</cp:revision>
  <cp:lastPrinted>2010-02-18T23:17:17Z</cp:lastPrinted>
  <dcterms:created xsi:type="dcterms:W3CDTF">2011-07-21T15:52:05Z</dcterms:created>
  <dcterms:modified xsi:type="dcterms:W3CDTF">2013-07-09T22:33:24Z</dcterms:modified>
</cp:coreProperties>
</file>